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2" r:id="rId1"/>
  </p:sldMasterIdLst>
  <p:notesMasterIdLst>
    <p:notesMasterId r:id="rId17"/>
  </p:notesMasterIdLst>
  <p:handoutMasterIdLst>
    <p:handoutMasterId r:id="rId18"/>
  </p:handoutMasterIdLst>
  <p:sldIdLst>
    <p:sldId id="318" r:id="rId2"/>
    <p:sldId id="440" r:id="rId3"/>
    <p:sldId id="546" r:id="rId4"/>
    <p:sldId id="504" r:id="rId5"/>
    <p:sldId id="547" r:id="rId6"/>
    <p:sldId id="548" r:id="rId7"/>
    <p:sldId id="549" r:id="rId8"/>
    <p:sldId id="484" r:id="rId9"/>
    <p:sldId id="506" r:id="rId10"/>
    <p:sldId id="551" r:id="rId11"/>
    <p:sldId id="552" r:id="rId12"/>
    <p:sldId id="553" r:id="rId13"/>
    <p:sldId id="508" r:id="rId14"/>
    <p:sldId id="522" r:id="rId15"/>
    <p:sldId id="523" r:id="rId16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4660"/>
  </p:normalViewPr>
  <p:slideViewPr>
    <p:cSldViewPr>
      <p:cViewPr>
        <p:scale>
          <a:sx n="150" d="100"/>
          <a:sy n="150" d="100"/>
        </p:scale>
        <p:origin x="-12" y="-9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00AF7-0F65-4D5D-9E4E-36161E45C92E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59DE8-2B05-448E-B9C2-FFC5FE27E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864C9-9288-43DC-8F58-B2E9431CCCE6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534AB-7558-4865-B541-7742D59713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99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FEBD-1E64-4081-96D2-26536B7C5634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(515) 229-5674 kkothari@sgcsecure.com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80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FBB7-C621-4FF3-B1F4-0A8D374CDC8A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(515) 229-5674 kkothari@sgcsecure.com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71C9-F82C-4343-990C-2157B8E050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3952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FBB7-C621-4FF3-B1F4-0A8D374CDC8A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(515) 229-5674 kkothari@sgcsecure.com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71C9-F82C-4343-990C-2157B8E050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3521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FBB7-C621-4FF3-B1F4-0A8D374CDC8A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(515) 229-5674 kkothari@sgcsecure.com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71C9-F82C-4343-990C-2157B8E050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2050084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FBB7-C621-4FF3-B1F4-0A8D374CDC8A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(515) 229-5674 kkothari@sgcsecure.com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71C9-F82C-4343-990C-2157B8E050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11227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FBB7-C621-4FF3-B1F4-0A8D374CDC8A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(515) 229-5674 kkothari@sgcsecure.com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71C9-F82C-4343-990C-2157B8E050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9723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FBB7-C621-4FF3-B1F4-0A8D374CDC8A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(515) 229-5674 kkothari@sgcsecure.com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71C9-F82C-4343-990C-2157B8E050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54470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360C-F932-47A7-9059-DA5256DFCFC9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(515) 229-5674 kkothari@sgcsecure.com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71C9-F82C-4343-990C-2157B8E050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291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27A3-C504-48D2-896C-22CB97676812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(515) 229-5674 kkothari@sgcsecure.com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71C9-F82C-4343-990C-2157B8E050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3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2AA0-DE88-4391-9701-706252CA1E7E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(515) 229-5674 kkothari@sgcsecure.com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71C9-F82C-4343-990C-2157B8E050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4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844F-1A8A-4322-AA59-8B8EF4A0CF81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(515) 229-5674 kkothari@sgcsecure.com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71C9-F82C-4343-990C-2157B8E050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51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E8AB-0CB7-4D30-9FFB-E7C589D4C9C6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(515) 229-5674 kkothari@sgcsecure.com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71C9-F82C-4343-990C-2157B8E050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5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1805-8A87-4A17-BA09-038EAD74BE9A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(515) 229-5674 kkothari@sgcsecure.com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71C9-F82C-4343-990C-2157B8E050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62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827F-0668-43DC-BC53-4868A76737BC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(515) 229-5674 kkothari@sgcsecure.com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71C9-F82C-4343-990C-2157B8E050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4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30F9-4D75-47CC-8452-AA3265CB32A5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(515) 229-5674 kkothari@sgcsecure.com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71C9-F82C-4343-990C-2157B8E050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8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FBB7-C621-4FF3-B1F4-0A8D374CDC8A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(515) 229-5674 kkothari@sgcsecure.com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71C9-F82C-4343-990C-2157B8E050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229653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B7B4-12E7-47A0-9FBF-88268DEBACAE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(515) 229-5674 kkothari@sgcsecure.com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71C9-F82C-4343-990C-2157B8E050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3FBB7-C621-4FF3-B1F4-0A8D374CDC8A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(515) 229-5674 kkothari@sgcsecure.com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671C9-F82C-4343-990C-2157B8E050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7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  <p:sldLayoutId id="2147484244" r:id="rId12"/>
    <p:sldLayoutId id="2147484245" r:id="rId13"/>
    <p:sldLayoutId id="2147484246" r:id="rId14"/>
    <p:sldLayoutId id="2147484247" r:id="rId15"/>
    <p:sldLayoutId id="2147484248" r:id="rId16"/>
    <p:sldLayoutId id="2147484249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ecureguardconsulting.com/" TargetMode="External"/><Relationship Id="rId4" Type="http://schemas.openxmlformats.org/officeDocument/2006/relationships/hyperlink" Target="mailto:kkothari@sgcsecure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jk3xTh_fO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50AD41-A0EA-4974-AF3F-9CB956969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9F20D7-4DA5-403A-A81A-2808DFB07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7" cy="4212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224" y="1294095"/>
            <a:ext cx="8397548" cy="1805471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D66BB2-0273-4FD3-BF33-1E04CC8A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876800"/>
            <a:ext cx="8077200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Secure Guard Consulting | (515) 229-5674 | </a:t>
            </a:r>
            <a:r>
              <a:rPr lang="en-US" sz="1200" dirty="0">
                <a:hlinkClick r:id="rId4"/>
              </a:rPr>
              <a:t>kkothari@sgcsecure.com</a:t>
            </a:r>
            <a:r>
              <a:rPr lang="en-US" sz="1200" dirty="0"/>
              <a:t> | </a:t>
            </a:r>
            <a:r>
              <a:rPr lang="en-US" sz="1200" dirty="0">
                <a:hlinkClick r:id="rId5"/>
              </a:rPr>
              <a:t>www.secureguardconsulting.com</a:t>
            </a:r>
            <a:endParaRPr lang="en-US" sz="1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35184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8999C-3830-7721-C463-4048789C1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203DF-93E2-9F99-2F78-7DE5B0051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EA817-52D3-F810-7719-4DACC7486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>
                <a:latin typeface="NeueHaasGroteskLight"/>
              </a:rPr>
              <a:t>Once username and password are obtained, open a mobile phone and log in or user-agent spoofing.</a:t>
            </a:r>
          </a:p>
          <a:p>
            <a:pPr lvl="1"/>
            <a:r>
              <a:rPr lang="en-US" sz="1200" dirty="0">
                <a:latin typeface="NeueHaasGroteskLight"/>
              </a:rPr>
              <a:t>Open </a:t>
            </a:r>
            <a:r>
              <a:rPr lang="en-US" sz="1200" dirty="0" err="1">
                <a:latin typeface="NeueHaasGroteskLight"/>
              </a:rPr>
              <a:t>Chrome.Press</a:t>
            </a:r>
            <a:r>
              <a:rPr lang="en-US" sz="1200" dirty="0">
                <a:latin typeface="NeueHaasGroteskLight"/>
              </a:rPr>
              <a:t> F12 or Right-click &gt; Inspect to open </a:t>
            </a:r>
            <a:r>
              <a:rPr lang="en-US" sz="1200" dirty="0" err="1">
                <a:latin typeface="NeueHaasGroteskLight"/>
              </a:rPr>
              <a:t>DevTools</a:t>
            </a:r>
            <a:r>
              <a:rPr lang="en-US" sz="1200" dirty="0">
                <a:latin typeface="NeueHaasGroteskLight"/>
              </a:rPr>
              <a:t>.</a:t>
            </a:r>
          </a:p>
          <a:p>
            <a:pPr lvl="1"/>
            <a:r>
              <a:rPr lang="en-US" sz="1200" dirty="0">
                <a:latin typeface="NeueHaasGroteskLight"/>
              </a:rPr>
              <a:t>Click the three dots in the </a:t>
            </a:r>
            <a:r>
              <a:rPr lang="en-US" sz="1200" dirty="0" err="1">
                <a:latin typeface="NeueHaasGroteskLight"/>
              </a:rPr>
              <a:t>DevTools</a:t>
            </a:r>
            <a:r>
              <a:rPr lang="en-US" sz="1200" dirty="0">
                <a:latin typeface="NeueHaasGroteskLight"/>
              </a:rPr>
              <a:t> pane (top-right) → go to More tools &gt; Network conditions.</a:t>
            </a:r>
          </a:p>
          <a:p>
            <a:pPr lvl="1"/>
            <a:r>
              <a:rPr lang="en-US" sz="1200" dirty="0">
                <a:latin typeface="NeueHaasGroteskLight"/>
              </a:rPr>
              <a:t>In the Network conditions </a:t>
            </a:r>
            <a:r>
              <a:rPr lang="en-US" sz="1200" dirty="0" err="1">
                <a:latin typeface="NeueHaasGroteskLight"/>
              </a:rPr>
              <a:t>tab:Uncheck</a:t>
            </a:r>
            <a:r>
              <a:rPr lang="en-US" sz="1200" dirty="0">
                <a:latin typeface="NeueHaasGroteskLight"/>
              </a:rPr>
              <a:t> "Use browser default" under "User </a:t>
            </a:r>
            <a:r>
              <a:rPr lang="en-US" sz="1200" dirty="0" err="1">
                <a:latin typeface="NeueHaasGroteskLight"/>
              </a:rPr>
              <a:t>agent".Select</a:t>
            </a:r>
            <a:r>
              <a:rPr lang="en-US" sz="1200" dirty="0">
                <a:latin typeface="NeueHaasGroteskLight"/>
              </a:rPr>
              <a:t> a preset like "Chrome — Android Mobile", "Safari — iPhone", or custom.</a:t>
            </a:r>
          </a:p>
          <a:p>
            <a:pPr lvl="1"/>
            <a:r>
              <a:rPr lang="en-US" sz="1200" dirty="0">
                <a:latin typeface="NeueHaasGroteskLight"/>
              </a:rPr>
              <a:t>Legitimately used for things like testing site accessibility (as an example)</a:t>
            </a:r>
          </a:p>
          <a:p>
            <a:r>
              <a:rPr lang="en-US" sz="1400" dirty="0">
                <a:latin typeface="NeueHaasGroteskLight"/>
              </a:rPr>
              <a:t>Simply open Outlook or some email utility on a desktop or laptop and add an account.</a:t>
            </a:r>
          </a:p>
          <a:p>
            <a:r>
              <a:rPr lang="en-US" sz="1400" dirty="0">
                <a:latin typeface="NeueHaasGroteskLight"/>
              </a:rPr>
              <a:t>Graph API via PowerShell or other services - Exchange Online (Connect-</a:t>
            </a:r>
            <a:r>
              <a:rPr lang="en-US" sz="1400" dirty="0" err="1">
                <a:latin typeface="NeueHaasGroteskLight"/>
              </a:rPr>
              <a:t>ExchangeOnline</a:t>
            </a:r>
            <a:r>
              <a:rPr lang="en-US" sz="1400" dirty="0">
                <a:latin typeface="NeueHaasGroteskLight"/>
              </a:rPr>
              <a:t>), </a:t>
            </a:r>
            <a:r>
              <a:rPr lang="en-US" sz="1400" dirty="0" err="1">
                <a:latin typeface="NeueHaasGroteskLight"/>
              </a:rPr>
              <a:t>AzureADAzure</a:t>
            </a:r>
            <a:r>
              <a:rPr lang="en-US" sz="1400" dirty="0">
                <a:latin typeface="NeueHaasGroteskLight"/>
              </a:rPr>
              <a:t> AD (</a:t>
            </a:r>
            <a:r>
              <a:rPr lang="en-US" sz="1400" dirty="0" err="1">
                <a:latin typeface="NeueHaasGroteskLight"/>
              </a:rPr>
              <a:t>MSOnline</a:t>
            </a:r>
            <a:r>
              <a:rPr lang="en-US" sz="1400" dirty="0">
                <a:latin typeface="NeueHaasGroteskLight"/>
              </a:rPr>
              <a:t>) (Connect-</a:t>
            </a:r>
            <a:r>
              <a:rPr lang="en-US" sz="1400" dirty="0" err="1">
                <a:latin typeface="NeueHaasGroteskLight"/>
              </a:rPr>
              <a:t>MsolService</a:t>
            </a:r>
            <a:r>
              <a:rPr lang="en-US" sz="1400" dirty="0">
                <a:latin typeface="NeueHaasGroteskLight"/>
              </a:rPr>
              <a:t>), </a:t>
            </a:r>
            <a:r>
              <a:rPr lang="en-US" sz="1400" dirty="0" err="1">
                <a:latin typeface="NeueHaasGroteskLight"/>
              </a:rPr>
              <a:t>MSOnlineMicrosoft</a:t>
            </a:r>
            <a:r>
              <a:rPr lang="en-US" sz="1400" dirty="0">
                <a:latin typeface="NeueHaasGroteskLight"/>
              </a:rPr>
              <a:t> Graph (SDK) (Connect-</a:t>
            </a:r>
            <a:r>
              <a:rPr lang="en-US" sz="1400" dirty="0" err="1">
                <a:latin typeface="NeueHaasGroteskLight"/>
              </a:rPr>
              <a:t>MgGraph</a:t>
            </a:r>
            <a:r>
              <a:rPr lang="en-US" sz="1400" dirty="0">
                <a:latin typeface="NeueHaasGroteskLight"/>
              </a:rPr>
              <a:t>) are some examples.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F1D39D-2DA2-261B-8708-5A9797F8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(515) 229-5674 kkothari@sgcsecure.com</a:t>
            </a:r>
          </a:p>
        </p:txBody>
      </p:sp>
    </p:spTree>
    <p:extLst>
      <p:ext uri="{BB962C8B-B14F-4D97-AF65-F5344CB8AC3E}">
        <p14:creationId xmlns:p14="http://schemas.microsoft.com/office/powerpoint/2010/main" val="4206629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7CFE9-2B98-F697-BDA3-CB7FA4BD9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E17C5-9E66-B6ED-9456-BAB8F96EE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Establish trusted IPs (external facing IPs of the bank and of the MSP).</a:t>
            </a:r>
          </a:p>
          <a:p>
            <a:r>
              <a:rPr lang="en-US" dirty="0"/>
              <a:t>Block all M365 services outside of those trusted IPs unless </a:t>
            </a:r>
          </a:p>
          <a:p>
            <a:pPr lvl="1"/>
            <a:r>
              <a:rPr lang="en-US" dirty="0"/>
              <a:t>they are on a managed and controlled devices and </a:t>
            </a:r>
          </a:p>
          <a:p>
            <a:pPr lvl="1"/>
            <a:r>
              <a:rPr lang="en-US" dirty="0"/>
              <a:t>have MFA implemented for initial access</a:t>
            </a:r>
          </a:p>
          <a:p>
            <a:r>
              <a:rPr lang="en-US" dirty="0"/>
              <a:t>Do NOT allow any OWA capability outside of trusted IPs</a:t>
            </a:r>
          </a:p>
          <a:p>
            <a:r>
              <a:rPr lang="en-US" dirty="0"/>
              <a:t>I have tested this with </a:t>
            </a:r>
            <a:r>
              <a:rPr lang="en-US" dirty="0" err="1"/>
              <a:t>Evilginx</a:t>
            </a:r>
            <a:endParaRPr lang="en-US" dirty="0"/>
          </a:p>
          <a:p>
            <a:pPr lvl="1"/>
            <a:r>
              <a:rPr lang="en-US" dirty="0"/>
              <a:t>if you are allowing access within a trusted IP, but blocking it outside of those trusted IPs, then the </a:t>
            </a:r>
            <a:r>
              <a:rPr lang="en-US" dirty="0" err="1"/>
              <a:t>Evilginx</a:t>
            </a:r>
            <a:r>
              <a:rPr lang="en-US" dirty="0"/>
              <a:t> MFA bypass, as it stands today, won’t work.  Ultimately, it’s trying to authenticate from outside of trusted IPs.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7CAE21-35F4-CBB7-B505-A02C891C7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(515) 229-5674 kkothari@sgcsecure.com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46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6C86B-6AC4-7475-F6EC-07EDECA84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43C1D-371A-9973-7DA0-A2A4AA9D4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38615-83BC-1A54-A266-A144F6C86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Phishing resistant MFA – I don’t have much experience with this, but I have tested with a customer who is using this, and </a:t>
            </a:r>
            <a:r>
              <a:rPr lang="en-US" dirty="0" err="1"/>
              <a:t>Evilginx</a:t>
            </a:r>
            <a:r>
              <a:rPr lang="en-US" dirty="0"/>
              <a:t> type attacks do NOT work when using phishing resistant MFA.</a:t>
            </a:r>
          </a:p>
          <a:p>
            <a:pPr lvl="1"/>
            <a:r>
              <a:rPr lang="en-US" dirty="0"/>
              <a:t>I think this is the future and it can be via the Microsoft Authenticator app.</a:t>
            </a:r>
          </a:p>
          <a:p>
            <a:pPr lvl="1"/>
            <a:r>
              <a:rPr lang="en-US" dirty="0"/>
              <a:t>Essentially it ties authentication to the device itself.</a:t>
            </a:r>
          </a:p>
          <a:p>
            <a:r>
              <a:rPr lang="en-US" dirty="0"/>
              <a:t>There is an option under sessions now as well (within CA)</a:t>
            </a:r>
          </a:p>
          <a:p>
            <a:pPr lvl="1"/>
            <a:r>
              <a:rPr lang="en-US" dirty="0"/>
              <a:t>Require token protection for sign-in sessions (Preview)</a:t>
            </a:r>
          </a:p>
          <a:p>
            <a:r>
              <a:rPr lang="en-US" dirty="0"/>
              <a:t>Once we understand more on how this works, we’ll relay information out.</a:t>
            </a:r>
          </a:p>
          <a:p>
            <a:pPr marL="0" indent="0">
              <a:buNone/>
            </a:pPr>
            <a:r>
              <a:rPr lang="en-US" dirty="0"/>
              <a:t>***** Ultimately though, with how quickly attacks evolve, why take a chance?  Move to one or both of the above and still limit access outside of trusted IPs. *****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7B4B55-E92B-8F23-A9CD-E37D3EDB9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(515) 229-5674 kkothari@sgcsecure.com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51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BBADC-DF4B-49DD-A3E9-BE72BB95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off the email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4DE21-FA04-4B27-93C1-233ED183E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NeueHaasGroteskLight"/>
              </a:rPr>
              <a:t>For Global Admin Accounts</a:t>
            </a:r>
          </a:p>
          <a:p>
            <a:pPr lvl="1"/>
            <a:r>
              <a:rPr lang="en-US" sz="1600" dirty="0">
                <a:latin typeface="NeueHaasGroteskLight"/>
              </a:rPr>
              <a:t>(High) Implement IP restriction for access to global admin access to Microsoft 365 (e.g., network support vendor trusted IPs and the bank’s trusted IPs).</a:t>
            </a:r>
          </a:p>
          <a:p>
            <a:pPr lvl="1"/>
            <a:r>
              <a:rPr lang="en-US" sz="1600" dirty="0">
                <a:latin typeface="NeueHaasGroteskLight"/>
              </a:rPr>
              <a:t>(Medium) Configure session limits for global admins to 4 hours or less.</a:t>
            </a:r>
          </a:p>
          <a:p>
            <a:pPr lvl="1"/>
            <a:r>
              <a:rPr lang="en-US" sz="1600" dirty="0">
                <a:latin typeface="NeueHaasGroteskLight"/>
              </a:rPr>
              <a:t>(Medium) For global admin accounts, disable persistent browser sessions.</a:t>
            </a:r>
          </a:p>
          <a:p>
            <a:endParaRPr lang="en-US" sz="1800" dirty="0">
              <a:latin typeface="NeueHaasGroteskLight"/>
            </a:endParaRPr>
          </a:p>
          <a:p>
            <a:endParaRPr lang="en-US" sz="1800" dirty="0">
              <a:latin typeface="NeueHaasGroteskLight"/>
            </a:endParaRPr>
          </a:p>
          <a:p>
            <a:endParaRPr lang="en-US" sz="1800" dirty="0">
              <a:latin typeface="NeueHaasGroteskLigh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795205-954B-47E1-85AB-903E05167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(515) 229-5674 kkothari@sgcsecure.com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630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BBADC-DF4B-49DD-A3E9-BE72BB95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 Break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4DE21-FA04-4B27-93C1-233ED183E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NeueHaasGroteskLight"/>
              </a:rPr>
              <a:t>Different views on glass break accounts</a:t>
            </a:r>
          </a:p>
          <a:p>
            <a:r>
              <a:rPr lang="en-US" sz="1800" dirty="0">
                <a:latin typeface="NeueHaasGroteskLight"/>
              </a:rPr>
              <a:t>For some, a glass break account would be a full global admin and only username and password stored somewhere secure, excluded from all conditional access policies, and ideally changed each time its used.</a:t>
            </a:r>
          </a:p>
          <a:p>
            <a:pPr lvl="1"/>
            <a:r>
              <a:rPr lang="en-US" sz="1600" dirty="0">
                <a:latin typeface="NeueHaasGroteskLight"/>
              </a:rPr>
              <a:t>Our recommendation in this case is to ensure (and test) that there's an alert each time that account is accessed in any way, and then ensure it’s changed as needed.</a:t>
            </a:r>
          </a:p>
          <a:p>
            <a:r>
              <a:rPr lang="en-US" sz="1800" dirty="0">
                <a:latin typeface="NeueHaasGroteskLight"/>
              </a:rPr>
              <a:t>One step that could be taken is to create a policy to limit the above to trusted IPs.</a:t>
            </a:r>
          </a:p>
          <a:p>
            <a:r>
              <a:rPr lang="en-US" sz="1800" dirty="0">
                <a:latin typeface="NeueHaasGroteskLight"/>
              </a:rPr>
              <a:t>Our preference would be that the glass break account has MFA.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795205-954B-47E1-85AB-903E05167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(515) 229-5674 kkothari@sgcsecure.com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84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BBADC-DF4B-49DD-A3E9-BE72BB95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M365 Oversight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4DE21-FA04-4B27-93C1-233ED183E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NeueHaasGroteskLight"/>
              </a:rPr>
              <a:t>EVERY bank should be looking to get some form of Microsoft 365 oversight.</a:t>
            </a:r>
          </a:p>
          <a:p>
            <a:pPr lvl="1"/>
            <a:r>
              <a:rPr lang="en-US" sz="1600" dirty="0">
                <a:latin typeface="NeueHaasGroteskLight"/>
              </a:rPr>
              <a:t>SIEM or similar too to capture logs and alert or take actions as necessary.</a:t>
            </a:r>
          </a:p>
          <a:p>
            <a:pPr lvl="1"/>
            <a:r>
              <a:rPr lang="en-US" sz="1600" dirty="0">
                <a:latin typeface="NeueHaasGroteskLight"/>
              </a:rPr>
              <a:t>For example alerting</a:t>
            </a:r>
          </a:p>
          <a:p>
            <a:pPr lvl="2"/>
            <a:r>
              <a:rPr lang="en-US" sz="1400" dirty="0">
                <a:latin typeface="NeueHaasGroteskLight"/>
              </a:rPr>
              <a:t>Anytime a conditional access policy or security setting is change (common mistake that can lead to breaches)</a:t>
            </a:r>
          </a:p>
          <a:p>
            <a:pPr lvl="2"/>
            <a:r>
              <a:rPr lang="en-US" sz="1400" dirty="0">
                <a:latin typeface="NeueHaasGroteskLight"/>
              </a:rPr>
              <a:t>All new device enrollments (mobile device)</a:t>
            </a:r>
          </a:p>
          <a:p>
            <a:pPr lvl="2"/>
            <a:r>
              <a:rPr lang="en-US" sz="1400" dirty="0">
                <a:latin typeface="NeueHaasGroteskLight"/>
              </a:rPr>
              <a:t>Indicators of MFA bypass attacks</a:t>
            </a:r>
          </a:p>
          <a:p>
            <a:pPr lvl="2"/>
            <a:r>
              <a:rPr lang="en-US" sz="1400" dirty="0">
                <a:latin typeface="NeueHaasGroteskLight"/>
              </a:rPr>
              <a:t>If forwarding is allowed, then alerts when forwarding to external domains is done</a:t>
            </a:r>
          </a:p>
          <a:p>
            <a:pPr lvl="2"/>
            <a:r>
              <a:rPr lang="en-US" sz="1400" dirty="0">
                <a:latin typeface="NeueHaasGroteskLight"/>
              </a:rPr>
              <a:t>Access to a glass break account</a:t>
            </a:r>
          </a:p>
          <a:p>
            <a:pPr lvl="1"/>
            <a:r>
              <a:rPr lang="en-US" sz="1600" dirty="0">
                <a:latin typeface="NeueHaasGroteskLight"/>
              </a:rPr>
              <a:t>These are just some examples, but the above should be at a minimum, especially alerts on changes to conditional access policies.</a:t>
            </a:r>
          </a:p>
          <a:p>
            <a:pPr lvl="1"/>
            <a:endParaRPr lang="en-US" sz="1600" dirty="0">
              <a:latin typeface="NeueHaasGroteskLight"/>
            </a:endParaRPr>
          </a:p>
          <a:p>
            <a:endParaRPr lang="en-US" sz="1800" dirty="0">
              <a:latin typeface="NeueHaasGroteskLigh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795205-954B-47E1-85AB-903E05167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(515) 229-5674 kkothari@sgcsecure.com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345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250AD41-A0EA-4974-AF3F-9CB956969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1E65C0-B82D-4794-AF4E-38C4CFD33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59" y="4551037"/>
            <a:ext cx="7949682" cy="11686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/>
              <a:t>About Secure Guard Consulting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9F20D7-4DA5-403A-A81A-2808DFB07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7" cy="4212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F95AA4-645E-41F5-9788-17D4B24B6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24" y="517321"/>
            <a:ext cx="8397548" cy="3359019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261FF-3002-466D-9E0D-B12D926A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345" y="6374682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(515) 229-5674 kkothari@sgcsecure.com</a:t>
            </a:r>
          </a:p>
        </p:txBody>
      </p:sp>
    </p:spTree>
    <p:extLst>
      <p:ext uri="{BB962C8B-B14F-4D97-AF65-F5344CB8AC3E}">
        <p14:creationId xmlns:p14="http://schemas.microsoft.com/office/powerpoint/2010/main" val="1220758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096A6-285D-9757-C443-FE3DAA44C9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Securing Microsoft 365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636C5C-9BC8-00BB-297F-572161C6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(515) 229-5674 kkothari@sgcsecure.com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3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065C1-CDE6-4ADE-AE62-B82A0294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E1E62-2465-475B-B080-F5A270038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NeueHaasGroteskLight"/>
              </a:rPr>
              <a:t>Business standard (not sure the exact name) – gets you the basic “security defaults”.  You can manage access to OWA individually, but it’s unclear for how long that will be available.</a:t>
            </a:r>
          </a:p>
          <a:p>
            <a:r>
              <a:rPr lang="en-US" dirty="0">
                <a:latin typeface="NeueHaasGroteskLight"/>
              </a:rPr>
              <a:t>Business premium – lets you go beyond “security defaults” and control authentication and access better through conditional access policies.</a:t>
            </a:r>
          </a:p>
          <a:p>
            <a:r>
              <a:rPr lang="en-US" dirty="0">
                <a:latin typeface="NeueHaasGroteskLight"/>
              </a:rPr>
              <a:t>Adding P2 – gives you the ability to build conditional access policies to handle risky user behavior and risky sign-ins.</a:t>
            </a:r>
          </a:p>
          <a:p>
            <a:r>
              <a:rPr lang="en-US" dirty="0">
                <a:latin typeface="NeueHaasGroteskLight"/>
              </a:rPr>
              <a:t>E5 - everything Microsoft has to offer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E658B-0144-4D40-8DEB-3193C778D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(515) 229-5674 kkothari@sgcsecure.com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4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60AC2-2282-6137-C610-0E411D252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E4C80-4D30-AB4A-44FE-A4F1FEC490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Minimum – Business Premium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A661B-4DF2-B74B-6372-1ACAF58B1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(515) 229-5674 kkothari@sgcsecure.com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525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BB180-7EFF-16C7-3880-2BE5B3F87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Licensing 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BBA64-1EA3-2E9C-124E-0342C4997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Technically, you can have every user in the bank on business standard and one license for business premium and get conditional access capability.</a:t>
            </a:r>
          </a:p>
          <a:p>
            <a:r>
              <a:rPr lang="en-US" dirty="0"/>
              <a:t>Similarly you can be business premium and do P2 licensing on one account and get risky sign-in abilities</a:t>
            </a:r>
          </a:p>
          <a:p>
            <a:r>
              <a:rPr lang="en-US" dirty="0"/>
              <a:t>Both would be </a:t>
            </a:r>
            <a:r>
              <a:rPr lang="en-US" b="1" u="sng" dirty="0"/>
              <a:t>NOT</a:t>
            </a:r>
            <a:r>
              <a:rPr lang="en-US" dirty="0"/>
              <a:t> compliant with Microsoft licensing terms and a Microsoft audit could cause issues.</a:t>
            </a:r>
          </a:p>
          <a:p>
            <a:r>
              <a:rPr lang="en-US" dirty="0"/>
              <a:t>We don’t recommend rolling the dice on this.  Anecdotally, we’ve heard of at least one situation where the MSP itself was penalized </a:t>
            </a:r>
          </a:p>
          <a:p>
            <a:pPr lvl="1"/>
            <a:r>
              <a:rPr lang="en-US" dirty="0"/>
              <a:t>Loss of partner benefits for the MSP</a:t>
            </a:r>
          </a:p>
          <a:p>
            <a:pPr lvl="1"/>
            <a:r>
              <a:rPr lang="en-US" dirty="0"/>
              <a:t>Risk of License true-ups (being forced to purchase licenses retroactively)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1F6CB0-61A9-4E98-B3C4-B18558C9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(515) 229-5674 kkothari@sgcsecure.com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8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D564F-4494-9AF0-D1FC-C5AD72BBD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11F6-797A-0C3B-0615-3DA65ED39E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Attack vectors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6E24A-EA86-D2D2-6826-80A981FAC3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B6172E-97E5-1787-9B0A-E2291AFCC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(515) 229-5674 kkothari@sgcsecure.com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99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065C1-CDE6-4ADE-AE62-B82A0294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E1E62-2465-475B-B080-F5A270038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>
                <a:latin typeface="NeueHaasGroteskLight"/>
              </a:rPr>
              <a:t>Traditional attack vector</a:t>
            </a:r>
          </a:p>
          <a:p>
            <a:pPr lvl="1"/>
            <a:r>
              <a:rPr lang="en-US" sz="1400" dirty="0">
                <a:latin typeface="NeueHaasGroteskLight"/>
              </a:rPr>
              <a:t>Credential harvesting – send a phish with a link to a page where it asks for credentials then use those credentials to log into M365.</a:t>
            </a:r>
          </a:p>
          <a:p>
            <a:r>
              <a:rPr lang="en-US" sz="1600" dirty="0">
                <a:latin typeface="NeueHaasGroteskLight"/>
              </a:rPr>
              <a:t>Password spraying</a:t>
            </a:r>
          </a:p>
          <a:p>
            <a:pPr lvl="1"/>
            <a:r>
              <a:rPr lang="en-US" sz="1400" dirty="0">
                <a:latin typeface="NeueHaasGroteskLight"/>
              </a:rPr>
              <a:t>Take one, two, or however many common passwords (e.g., Winter2024!) and try them on all accounts.</a:t>
            </a:r>
          </a:p>
          <a:p>
            <a:pPr lvl="2"/>
            <a:r>
              <a:rPr lang="en-US" sz="1200" dirty="0">
                <a:latin typeface="NeueHaasGroteskLight"/>
              </a:rPr>
              <a:t>Hackers can get accounts from tools like Harvester (Kali) or others like hunter.io, the bank’s website, o</a:t>
            </a:r>
            <a:r>
              <a:rPr lang="en-US" sz="1000" dirty="0">
                <a:latin typeface="NeueHaasGroteskLight"/>
              </a:rPr>
              <a:t>r going through LinkedIn – once the pattern of an email address is known, that’s all that’s needed is first name and last name.</a:t>
            </a:r>
          </a:p>
          <a:p>
            <a:r>
              <a:rPr lang="en-US" sz="1600" dirty="0">
                <a:latin typeface="NeueHaasGroteskLight"/>
              </a:rPr>
              <a:t>MFA Bypass (e.g., </a:t>
            </a:r>
            <a:r>
              <a:rPr lang="en-US" sz="1600" dirty="0" err="1">
                <a:latin typeface="NeueHaasGroteskLight"/>
              </a:rPr>
              <a:t>Evilginx</a:t>
            </a:r>
            <a:r>
              <a:rPr lang="en-US" sz="1600" dirty="0">
                <a:latin typeface="NeueHaasGroteskLight"/>
              </a:rPr>
              <a:t>)</a:t>
            </a:r>
          </a:p>
          <a:p>
            <a:pPr lvl="1"/>
            <a:r>
              <a:rPr lang="en-US" sz="1400" dirty="0">
                <a:latin typeface="NeueHaasGroteskLight"/>
              </a:rPr>
              <a:t>Similarities to credential harvesting, but instead of just capturing credentials, the purpose is to proxy those to the authentication mechanism.</a:t>
            </a:r>
          </a:p>
          <a:p>
            <a:pPr lvl="2"/>
            <a:r>
              <a:rPr lang="en-US" sz="1200" dirty="0">
                <a:latin typeface="NeueHaasGroteskLight"/>
              </a:rPr>
              <a:t>Except that tools like </a:t>
            </a:r>
            <a:r>
              <a:rPr lang="en-US" sz="1200" dirty="0" err="1">
                <a:latin typeface="NeueHaasGroteskLight"/>
              </a:rPr>
              <a:t>evilginx</a:t>
            </a:r>
            <a:r>
              <a:rPr lang="en-US" sz="1200" dirty="0">
                <a:latin typeface="NeueHaasGroteskLight"/>
              </a:rPr>
              <a:t> will also present prompts to capture MFA tokens and ultimately sessions.</a:t>
            </a:r>
          </a:p>
          <a:p>
            <a:pPr lvl="1"/>
            <a:endParaRPr lang="en-US" sz="1400" dirty="0">
              <a:latin typeface="NeueHaasGroteskLigh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E658B-0144-4D40-8DEB-3193C778D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(515) 229-5674 kkothari@sgcsecure.com</a:t>
            </a:r>
          </a:p>
        </p:txBody>
      </p:sp>
    </p:spTree>
    <p:extLst>
      <p:ext uri="{BB962C8B-B14F-4D97-AF65-F5344CB8AC3E}">
        <p14:creationId xmlns:p14="http://schemas.microsoft.com/office/powerpoint/2010/main" val="1596468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065C1-CDE6-4ADE-AE62-B82A0294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MFA Bypass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E1E62-2465-475B-B080-F5A270038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>
                <a:latin typeface="NeueHaasGroteskLight"/>
              </a:rPr>
              <a:t>Demo from SGC - </a:t>
            </a:r>
            <a:r>
              <a:rPr lang="en-US" sz="1600" dirty="0">
                <a:latin typeface="NeueHaasGroteskLight"/>
                <a:hlinkClick r:id="rId2"/>
              </a:rPr>
              <a:t>https://youtu.be/ojk3xTh_fOI</a:t>
            </a:r>
            <a:endParaRPr lang="en-US" sz="1600" dirty="0">
              <a:latin typeface="NeueHaasGroteskLight"/>
            </a:endParaRPr>
          </a:p>
          <a:p>
            <a:pPr lvl="1"/>
            <a:r>
              <a:rPr lang="en-US" sz="1400" dirty="0">
                <a:latin typeface="NeueHaasGroteskLight"/>
              </a:rPr>
              <a:t>Or go to secureguardconsulting.com, hover over webinars … and choose videos, then click link to “</a:t>
            </a:r>
            <a:r>
              <a:rPr lang="sv-SE" sz="1400" dirty="0">
                <a:latin typeface="NeueHaasGroteskLight"/>
              </a:rPr>
              <a:t>M365 MitM / AitM MFA Bypass Attack</a:t>
            </a:r>
            <a:r>
              <a:rPr lang="en-US" sz="1400" dirty="0">
                <a:latin typeface="NeueHaasGroteskLight"/>
              </a:rPr>
              <a:t>”</a:t>
            </a:r>
          </a:p>
          <a:p>
            <a:r>
              <a:rPr lang="en-US" sz="1600" dirty="0">
                <a:latin typeface="NeueHaasGroteskLight"/>
              </a:rPr>
              <a:t>Basics though – are hackers get a server (e.g., droplet on digital ocean), install </a:t>
            </a:r>
            <a:r>
              <a:rPr lang="en-US" sz="1600" dirty="0" err="1">
                <a:latin typeface="NeueHaasGroteskLight"/>
              </a:rPr>
              <a:t>evilginx</a:t>
            </a:r>
            <a:r>
              <a:rPr lang="en-US" sz="1600" dirty="0">
                <a:latin typeface="NeueHaasGroteskLight"/>
              </a:rPr>
              <a:t> (different versions available), attach a domain, create the phish (in </a:t>
            </a:r>
            <a:r>
              <a:rPr lang="en-US" sz="1600" dirty="0" err="1">
                <a:latin typeface="NeueHaasGroteskLight"/>
              </a:rPr>
              <a:t>evilginx’s</a:t>
            </a:r>
            <a:r>
              <a:rPr lang="en-US" sz="1600" dirty="0">
                <a:latin typeface="NeueHaasGroteskLight"/>
              </a:rPr>
              <a:t> case, their called lures), then send out the phish.</a:t>
            </a:r>
          </a:p>
          <a:p>
            <a:pPr lvl="1"/>
            <a:r>
              <a:rPr lang="en-US" sz="1400" dirty="0">
                <a:latin typeface="NeueHaasGroteskLight"/>
              </a:rPr>
              <a:t>Victim enters username + password → </a:t>
            </a:r>
            <a:r>
              <a:rPr lang="en-US" sz="1400" dirty="0" err="1">
                <a:latin typeface="NeueHaasGroteskLight"/>
              </a:rPr>
              <a:t>Evilginx</a:t>
            </a:r>
            <a:r>
              <a:rPr lang="en-US" sz="1400" dirty="0">
                <a:latin typeface="NeueHaasGroteskLight"/>
              </a:rPr>
              <a:t> proxies to real site.</a:t>
            </a:r>
          </a:p>
          <a:p>
            <a:pPr lvl="1"/>
            <a:r>
              <a:rPr lang="en-US" sz="1400" dirty="0">
                <a:latin typeface="NeueHaasGroteskLight"/>
              </a:rPr>
              <a:t>Real site triggers MFA → </a:t>
            </a:r>
            <a:r>
              <a:rPr lang="en-US" sz="1400" dirty="0" err="1">
                <a:latin typeface="NeueHaasGroteskLight"/>
              </a:rPr>
              <a:t>Evilginx</a:t>
            </a:r>
            <a:r>
              <a:rPr lang="en-US" sz="1400" dirty="0">
                <a:latin typeface="NeueHaasGroteskLight"/>
              </a:rPr>
              <a:t> proxies the challenge (push, SMS, etc.).</a:t>
            </a:r>
          </a:p>
          <a:p>
            <a:pPr lvl="1"/>
            <a:r>
              <a:rPr lang="en-US" sz="1400" dirty="0">
                <a:latin typeface="NeueHaasGroteskLight"/>
              </a:rPr>
              <a:t>Victim completes MFA → Real site issues session token.</a:t>
            </a:r>
          </a:p>
          <a:p>
            <a:pPr lvl="1"/>
            <a:r>
              <a:rPr lang="en-US" sz="1400" dirty="0" err="1">
                <a:latin typeface="NeueHaasGroteskLight"/>
              </a:rPr>
              <a:t>Evilginx</a:t>
            </a:r>
            <a:r>
              <a:rPr lang="en-US" sz="1400" dirty="0">
                <a:latin typeface="NeueHaasGroteskLight"/>
              </a:rPr>
              <a:t> steals the session token, not just credentials.</a:t>
            </a:r>
          </a:p>
          <a:p>
            <a:pPr lvl="1"/>
            <a:r>
              <a:rPr lang="en-US" sz="1400" dirty="0">
                <a:latin typeface="NeueHaasGroteskLight"/>
              </a:rPr>
              <a:t>Attacker uses token to log in without needing MFA or password.</a:t>
            </a:r>
            <a:endParaRPr lang="en-US" sz="1600" dirty="0">
              <a:latin typeface="NeueHaasGroteskLight"/>
            </a:endParaRPr>
          </a:p>
          <a:p>
            <a:endParaRPr lang="en-US" sz="1600" dirty="0">
              <a:latin typeface="NeueHaasGroteskLigh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E658B-0144-4D40-8DEB-3193C778D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(515) 229-5674 kkothari@sgcsecure.com</a:t>
            </a:r>
          </a:p>
        </p:txBody>
      </p:sp>
    </p:spTree>
    <p:extLst>
      <p:ext uri="{BB962C8B-B14F-4D97-AF65-F5344CB8AC3E}">
        <p14:creationId xmlns:p14="http://schemas.microsoft.com/office/powerpoint/2010/main" val="3638024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</TotalTime>
  <Words>1330</Words>
  <Application>Microsoft Office PowerPoint</Application>
  <PresentationFormat>On-screen Show (4:3)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Bookman Old Style</vt:lpstr>
      <vt:lpstr>Calibri</vt:lpstr>
      <vt:lpstr>NeueHaasGroteskLight</vt:lpstr>
      <vt:lpstr>Rockwell</vt:lpstr>
      <vt:lpstr>Damask</vt:lpstr>
      <vt:lpstr>PowerPoint Presentation</vt:lpstr>
      <vt:lpstr>About Secure Guard Consulting</vt:lpstr>
      <vt:lpstr>Securing Microsoft 365</vt:lpstr>
      <vt:lpstr>Licensing</vt:lpstr>
      <vt:lpstr>Minimum – Business Premium</vt:lpstr>
      <vt:lpstr>Licensing gaps</vt:lpstr>
      <vt:lpstr>Attack vectors</vt:lpstr>
      <vt:lpstr>Attack vectors</vt:lpstr>
      <vt:lpstr>MFA Bypass</vt:lpstr>
      <vt:lpstr>Attack vectors</vt:lpstr>
      <vt:lpstr>Our Recommendation</vt:lpstr>
      <vt:lpstr>NeW</vt:lpstr>
      <vt:lpstr>Building off the email</vt:lpstr>
      <vt:lpstr>Glass Break accounts</vt:lpstr>
      <vt:lpstr>M365 Oversight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Kaushal Kothari</dc:creator>
  <cp:lastModifiedBy>Kaushal Kothari</cp:lastModifiedBy>
  <cp:revision>142</cp:revision>
  <dcterms:created xsi:type="dcterms:W3CDTF">2021-01-11T09:12:27Z</dcterms:created>
  <dcterms:modified xsi:type="dcterms:W3CDTF">2025-04-10T19:35:05Z</dcterms:modified>
</cp:coreProperties>
</file>